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031B87-AF46-4E4A-8810-75B8649481A7}" v="7" dt="2024-11-16T14:01:02.3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0" autoAdjust="0"/>
    <p:restoredTop sz="94667"/>
  </p:normalViewPr>
  <p:slideViewPr>
    <p:cSldViewPr snapToGrid="0">
      <p:cViewPr varScale="1">
        <p:scale>
          <a:sx n="84" d="100"/>
          <a:sy n="84" d="100"/>
        </p:scale>
        <p:origin x="11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7BDF3-6A01-4960-AA95-10A319AA0FB6}" type="datetimeFigureOut">
              <a:rPr lang="nl-NL" smtClean="0"/>
              <a:t>16-11-2024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90A2-2F3B-40AF-A3AE-3AA5936E61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7831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7BDF3-6A01-4960-AA95-10A319AA0FB6}" type="datetimeFigureOut">
              <a:rPr lang="nl-NL" smtClean="0"/>
              <a:t>16-11-2024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90A2-2F3B-40AF-A3AE-3AA5936E61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1023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7BDF3-6A01-4960-AA95-10A319AA0FB6}" type="datetimeFigureOut">
              <a:rPr lang="nl-NL" smtClean="0"/>
              <a:t>16-11-2024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90A2-2F3B-40AF-A3AE-3AA5936E61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1970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7BDF3-6A01-4960-AA95-10A319AA0FB6}" type="datetimeFigureOut">
              <a:rPr lang="nl-NL" smtClean="0"/>
              <a:t>16-11-2024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90A2-2F3B-40AF-A3AE-3AA5936E61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1426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7BDF3-6A01-4960-AA95-10A319AA0FB6}" type="datetimeFigureOut">
              <a:rPr lang="nl-NL" smtClean="0"/>
              <a:t>16-11-2024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90A2-2F3B-40AF-A3AE-3AA5936E61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477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7BDF3-6A01-4960-AA95-10A319AA0FB6}" type="datetimeFigureOut">
              <a:rPr lang="nl-NL" smtClean="0"/>
              <a:t>16-11-2024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90A2-2F3B-40AF-A3AE-3AA5936E61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4123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7BDF3-6A01-4960-AA95-10A319AA0FB6}" type="datetimeFigureOut">
              <a:rPr lang="nl-NL" smtClean="0"/>
              <a:t>16-11-2024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90A2-2F3B-40AF-A3AE-3AA5936E61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2774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7BDF3-6A01-4960-AA95-10A319AA0FB6}" type="datetimeFigureOut">
              <a:rPr lang="nl-NL" smtClean="0"/>
              <a:t>16-11-2024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90A2-2F3B-40AF-A3AE-3AA5936E61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2793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7BDF3-6A01-4960-AA95-10A319AA0FB6}" type="datetimeFigureOut">
              <a:rPr lang="nl-NL" smtClean="0"/>
              <a:t>16-11-2024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90A2-2F3B-40AF-A3AE-3AA5936E61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023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7BDF3-6A01-4960-AA95-10A319AA0FB6}" type="datetimeFigureOut">
              <a:rPr lang="nl-NL" smtClean="0"/>
              <a:t>16-11-2024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90A2-2F3B-40AF-A3AE-3AA5936E61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1961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7BDF3-6A01-4960-AA95-10A319AA0FB6}" type="datetimeFigureOut">
              <a:rPr lang="nl-NL" smtClean="0"/>
              <a:t>16-11-2024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390A2-2F3B-40AF-A3AE-3AA5936E61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27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67BDF3-6A01-4960-AA95-10A319AA0FB6}" type="datetimeFigureOut">
              <a:rPr lang="nl-NL" smtClean="0"/>
              <a:t>16-11-2024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9390A2-2F3B-40AF-A3AE-3AA5936E61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1285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berekenhet.nl/giften/periodieke-giften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sliedrecht.protestantsekerk.net/privacyverklaring.asp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947420-18EF-86CD-2633-78ED30B080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Periodieke gift aan de kerk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1951F3F-4638-DDB2-D55D-46B7E9DE70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Voor hetzelfde geld geef je meer!</a:t>
            </a:r>
          </a:p>
        </p:txBody>
      </p:sp>
      <p:pic>
        <p:nvPicPr>
          <p:cNvPr id="4" name="Afbeelding 3" descr="Afbeelding met tekst, Lettertype, logo, Graphics&#10;&#10;Automatisch gegenereerde beschrijving">
            <a:extLst>
              <a:ext uri="{FF2B5EF4-FFF2-40B4-BE49-F238E27FC236}">
                <a16:creationId xmlns:a16="http://schemas.microsoft.com/office/drawing/2014/main" id="{6D016967-0513-E155-F56F-B8B325CFBF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350" y="0"/>
            <a:ext cx="4438650" cy="121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2305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0E4B5E-D8FF-EFCD-D0EE-1379B2196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Periodieke gift aan de kerk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A276E65-3BF2-E60F-D7E0-5F3396951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93361" cy="4351338"/>
          </a:xfrm>
        </p:spPr>
        <p:txBody>
          <a:bodyPr/>
          <a:lstStyle/>
          <a:p>
            <a:r>
              <a:rPr lang="nl-NL" dirty="0"/>
              <a:t>Schenken aan een ANBI is aftrekbaar van de belasting</a:t>
            </a:r>
          </a:p>
          <a:p>
            <a:r>
              <a:rPr lang="nl-NL" dirty="0"/>
              <a:t>Bijdragen aan ANBI mag je opgeven via de IB</a:t>
            </a:r>
          </a:p>
          <a:p>
            <a:r>
              <a:rPr lang="nl-NL" dirty="0"/>
              <a:t>Boven 1% van je drempelinkomen zijn giften aftrekbaar in Box 1    (tot een maximum 10% van je drempelinkomen)</a:t>
            </a:r>
          </a:p>
          <a:p>
            <a:r>
              <a:rPr lang="nl-NL" dirty="0"/>
              <a:t>Uitzondering zijn periodieke giften </a:t>
            </a:r>
            <a:r>
              <a:rPr lang="nl-NL" dirty="0">
                <a:sym typeface="Wingdings" panose="05000000000000000000" pitchFamily="2" charset="2"/>
              </a:rPr>
              <a:t> gehele bedrag altijd aftrekbaar</a:t>
            </a:r>
          </a:p>
          <a:p>
            <a:r>
              <a:rPr lang="nl-NL" dirty="0">
                <a:sym typeface="Wingdings" panose="05000000000000000000" pitchFamily="2" charset="2"/>
              </a:rPr>
              <a:t>Idee van de regeling: overheid wil geven aan ANBI stimuleren.</a:t>
            </a:r>
          </a:p>
          <a:p>
            <a:r>
              <a:rPr lang="nl-NL" dirty="0">
                <a:sym typeface="Wingdings" panose="05000000000000000000" pitchFamily="2" charset="2"/>
              </a:rPr>
              <a:t>Periodieke gift gaat op basis van een overeenkomst met de ANBI voor periode van 5 jaar (vast bedrag per jaar)</a:t>
            </a:r>
          </a:p>
        </p:txBody>
      </p:sp>
      <p:pic>
        <p:nvPicPr>
          <p:cNvPr id="4" name="Afbeelding 3" descr="Afbeelding met tekst, Lettertype, logo, Graphics&#10;&#10;Automatisch gegenereerde beschrijving">
            <a:extLst>
              <a:ext uri="{FF2B5EF4-FFF2-40B4-BE49-F238E27FC236}">
                <a16:creationId xmlns:a16="http://schemas.microsoft.com/office/drawing/2014/main" id="{8CBD8A1B-3DB6-6A19-3829-55BDCDED37E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350" y="0"/>
            <a:ext cx="4438650" cy="121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3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CB5A0E-CB8E-900C-391F-A60924BFC1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8D180E-901F-881E-F64B-4BD5B2E89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114" y="1305342"/>
            <a:ext cx="10515600" cy="1325563"/>
          </a:xfrm>
        </p:spPr>
        <p:txBody>
          <a:bodyPr/>
          <a:lstStyle/>
          <a:p>
            <a:r>
              <a:rPr lang="nl-NL" dirty="0"/>
              <a:t>Periodieke gift aan de kerk: hoe werkt het?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B2D512-5DCB-B89C-D0F5-38C59B187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644015D-8644-534C-D04B-8A92C13764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244" y="2934118"/>
            <a:ext cx="11241341" cy="3135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 descr="Afbeelding met tekst, Lettertype, logo, Graphics&#10;&#10;Automatisch gegenereerde beschrijving">
            <a:extLst>
              <a:ext uri="{FF2B5EF4-FFF2-40B4-BE49-F238E27FC236}">
                <a16:creationId xmlns:a16="http://schemas.microsoft.com/office/drawing/2014/main" id="{6F39974A-4581-B777-C07D-F977D0B396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350" y="0"/>
            <a:ext cx="4438650" cy="121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4634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A42B49-F056-0531-DD14-594B0AC90A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2CF34D-D883-5EAA-9FFD-F759E0C9F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9631"/>
            <a:ext cx="10515600" cy="1325563"/>
          </a:xfrm>
        </p:spPr>
        <p:txBody>
          <a:bodyPr/>
          <a:lstStyle/>
          <a:p>
            <a:r>
              <a:rPr lang="nl-NL" dirty="0"/>
              <a:t>Periodieke gift aan de kerk: hoe werkt het?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4C86318-ED73-9425-A26F-6E6E60803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Stel uw drempelinkomen is 40.000 euro per jaar</a:t>
            </a:r>
          </a:p>
          <a:p>
            <a:pPr marL="0" indent="0">
              <a:buNone/>
            </a:pPr>
            <a:r>
              <a:rPr lang="nl-NL" dirty="0"/>
              <a:t>U geeft jaarlijks 200 euro aan de kerk via de Actie Kerkbalans.</a:t>
            </a:r>
          </a:p>
          <a:p>
            <a:pPr marL="0" indent="0">
              <a:buNone/>
            </a:pPr>
            <a:r>
              <a:rPr lang="nl-NL" dirty="0"/>
              <a:t>Stel u geeft nu via een periodieke gift 300 euro aan de kerk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</a:t>
            </a:r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ED718F22-FFA9-2718-7910-7EC9D7022B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652010"/>
              </p:ext>
            </p:extLst>
          </p:nvPr>
        </p:nvGraphicFramePr>
        <p:xfrm>
          <a:off x="838200" y="3555525"/>
          <a:ext cx="9923586" cy="2523728"/>
        </p:xfrm>
        <a:graphic>
          <a:graphicData uri="http://schemas.openxmlformats.org/drawingml/2006/table">
            <a:tbl>
              <a:tblPr/>
              <a:tblGrid>
                <a:gridCol w="6297509">
                  <a:extLst>
                    <a:ext uri="{9D8B030D-6E8A-4147-A177-3AD203B41FA5}">
                      <a16:colId xmlns:a16="http://schemas.microsoft.com/office/drawing/2014/main" val="2623119197"/>
                    </a:ext>
                  </a:extLst>
                </a:gridCol>
                <a:gridCol w="1475848">
                  <a:extLst>
                    <a:ext uri="{9D8B030D-6E8A-4147-A177-3AD203B41FA5}">
                      <a16:colId xmlns:a16="http://schemas.microsoft.com/office/drawing/2014/main" val="4043971106"/>
                    </a:ext>
                  </a:extLst>
                </a:gridCol>
                <a:gridCol w="295137">
                  <a:extLst>
                    <a:ext uri="{9D8B030D-6E8A-4147-A177-3AD203B41FA5}">
                      <a16:colId xmlns:a16="http://schemas.microsoft.com/office/drawing/2014/main" val="3909842192"/>
                    </a:ext>
                  </a:extLst>
                </a:gridCol>
                <a:gridCol w="1475848">
                  <a:extLst>
                    <a:ext uri="{9D8B030D-6E8A-4147-A177-3AD203B41FA5}">
                      <a16:colId xmlns:a16="http://schemas.microsoft.com/office/drawing/2014/main" val="1115398187"/>
                    </a:ext>
                  </a:extLst>
                </a:gridCol>
                <a:gridCol w="379244">
                  <a:extLst>
                    <a:ext uri="{9D8B030D-6E8A-4147-A177-3AD203B41FA5}">
                      <a16:colId xmlns:a16="http://schemas.microsoft.com/office/drawing/2014/main" val="3533539930"/>
                    </a:ext>
                  </a:extLst>
                </a:gridCol>
              </a:tblGrid>
              <a:tr h="490725">
                <a:tc>
                  <a:txBody>
                    <a:bodyPr/>
                    <a:lstStyle/>
                    <a:p>
                      <a:pPr algn="l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Gift(en) per jaar</a:t>
                      </a:r>
                    </a:p>
                  </a:txBody>
                  <a:tcPr marL="38100" marR="3810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 </a:t>
                      </a:r>
                    </a:p>
                  </a:txBody>
                  <a:tcPr marL="38100" marR="3810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 </a:t>
                      </a:r>
                    </a:p>
                  </a:txBody>
                  <a:tcPr marL="38100" marR="3810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€ 300</a:t>
                      </a:r>
                    </a:p>
                  </a:txBody>
                  <a:tcPr marL="38100" marR="3810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 </a:t>
                      </a:r>
                    </a:p>
                  </a:txBody>
                  <a:tcPr marL="38100" marR="3810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67426"/>
                  </a:ext>
                </a:extLst>
              </a:tr>
              <a:tr h="490725">
                <a:tc>
                  <a:txBody>
                    <a:bodyPr/>
                    <a:lstStyle/>
                    <a:p>
                      <a:pPr algn="l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Aftrekbaar</a:t>
                      </a:r>
                    </a:p>
                  </a:txBody>
                  <a:tcPr marL="38100" marR="3810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€ 300</a:t>
                      </a:r>
                    </a:p>
                  </a:txBody>
                  <a:tcPr marL="38100" marR="3810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 </a:t>
                      </a:r>
                    </a:p>
                  </a:txBody>
                  <a:tcPr marL="38100" marR="3810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 </a:t>
                      </a:r>
                    </a:p>
                  </a:txBody>
                  <a:tcPr marL="38100" marR="3810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 </a:t>
                      </a:r>
                    </a:p>
                  </a:txBody>
                  <a:tcPr marL="38100" marR="3810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088784"/>
                  </a:ext>
                </a:extLst>
              </a:tr>
              <a:tr h="490725">
                <a:tc>
                  <a:txBody>
                    <a:bodyPr/>
                    <a:lstStyle/>
                    <a:p>
                      <a:pPr algn="l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Aftrek in box 1</a:t>
                      </a:r>
                    </a:p>
                  </a:txBody>
                  <a:tcPr marL="38100" marR="3810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€ 300</a:t>
                      </a:r>
                    </a:p>
                  </a:txBody>
                  <a:tcPr marL="38100" marR="38100" marT="22860" marB="22860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 </a:t>
                      </a:r>
                    </a:p>
                  </a:txBody>
                  <a:tcPr marL="38100" marR="3810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 </a:t>
                      </a:r>
                    </a:p>
                  </a:txBody>
                  <a:tcPr marL="38100" marR="3810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 </a:t>
                      </a:r>
                    </a:p>
                  </a:txBody>
                  <a:tcPr marL="38100" marR="3810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958594"/>
                  </a:ext>
                </a:extLst>
              </a:tr>
              <a:tr h="490725">
                <a:tc>
                  <a:txBody>
                    <a:bodyPr/>
                    <a:lstStyle/>
                    <a:p>
                      <a:pPr algn="l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Belasting teruggave</a:t>
                      </a:r>
                    </a:p>
                  </a:txBody>
                  <a:tcPr marL="38100" marR="3810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 </a:t>
                      </a:r>
                    </a:p>
                  </a:txBody>
                  <a:tcPr marL="38100" marR="3810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 </a:t>
                      </a:r>
                    </a:p>
                  </a:txBody>
                  <a:tcPr marL="38100" marR="3810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€ 130</a:t>
                      </a:r>
                    </a:p>
                  </a:txBody>
                  <a:tcPr marL="38100" marR="3810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–</a:t>
                      </a:r>
                    </a:p>
                  </a:txBody>
                  <a:tcPr marL="38100" marR="3810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855683"/>
                  </a:ext>
                </a:extLst>
              </a:tr>
              <a:tr h="560828">
                <a:tc>
                  <a:txBody>
                    <a:bodyPr/>
                    <a:lstStyle/>
                    <a:p>
                      <a:pPr algn="l" fontAlgn="base"/>
                      <a:r>
                        <a:rPr lang="nl-NL" b="1" dirty="0">
                          <a:solidFill>
                            <a:srgbClr val="333333"/>
                          </a:solidFill>
                          <a:effectLst/>
                        </a:rPr>
                        <a:t>Netto kosten</a:t>
                      </a:r>
                    </a:p>
                  </a:txBody>
                  <a:tcPr marL="38100" marR="3810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 b="1">
                          <a:solidFill>
                            <a:srgbClr val="333333"/>
                          </a:solidFill>
                          <a:effectLst/>
                        </a:rPr>
                        <a:t> </a:t>
                      </a:r>
                    </a:p>
                  </a:txBody>
                  <a:tcPr marL="38100" marR="3810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 b="1">
                          <a:solidFill>
                            <a:srgbClr val="333333"/>
                          </a:solidFill>
                          <a:effectLst/>
                        </a:rPr>
                        <a:t> </a:t>
                      </a:r>
                    </a:p>
                  </a:txBody>
                  <a:tcPr marL="38100" marR="3810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 b="1">
                          <a:solidFill>
                            <a:srgbClr val="333333"/>
                          </a:solidFill>
                          <a:effectLst/>
                        </a:rPr>
                        <a:t>€ 170</a:t>
                      </a:r>
                    </a:p>
                  </a:txBody>
                  <a:tcPr marL="38100" marR="38100" marT="22860" marB="22860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>
                      <a:noFill/>
                    </a:lnL>
                    <a:lnT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94115519"/>
                  </a:ext>
                </a:extLst>
              </a:tr>
            </a:tbl>
          </a:graphicData>
        </a:graphic>
      </p:graphicFrame>
      <p:pic>
        <p:nvPicPr>
          <p:cNvPr id="4" name="Afbeelding 3" descr="Afbeelding met tekst, Lettertype, logo, Graphics&#10;&#10;Automatisch gegenereerde beschrijving">
            <a:extLst>
              <a:ext uri="{FF2B5EF4-FFF2-40B4-BE49-F238E27FC236}">
                <a16:creationId xmlns:a16="http://schemas.microsoft.com/office/drawing/2014/main" id="{D48E9796-6E4A-C6B1-CB8B-6C57AA7477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350" y="0"/>
            <a:ext cx="4438650" cy="121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2913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0A9054-DB97-DB41-B758-CA9F9643A4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8BBAB2-876C-BF17-095B-23C1EBF30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9631"/>
            <a:ext cx="10515600" cy="1325563"/>
          </a:xfrm>
        </p:spPr>
        <p:txBody>
          <a:bodyPr/>
          <a:lstStyle/>
          <a:p>
            <a:r>
              <a:rPr lang="nl-NL" dirty="0"/>
              <a:t>Periodieke gift aan de kerk: hoe werkt het?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CF1FCF-B091-CFD1-7CA6-88B6A3635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6612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Stel uw drempelinkomen is € 60.000 (20 uit box 1/40 box 2 en 3, 65+) </a:t>
            </a:r>
          </a:p>
          <a:p>
            <a:pPr marL="0" indent="0">
              <a:buNone/>
            </a:pPr>
            <a:r>
              <a:rPr lang="nl-NL" dirty="0"/>
              <a:t>U geeft jaarlijks 1000 euro aan de kerk via de Actie Kerkbalans.</a:t>
            </a:r>
          </a:p>
          <a:p>
            <a:pPr marL="0" indent="0">
              <a:buNone/>
            </a:pPr>
            <a:r>
              <a:rPr lang="nl-NL" dirty="0"/>
              <a:t>Stel u geeft nu via een periodieke gift </a:t>
            </a:r>
            <a:r>
              <a:rPr lang="nl-NL" b="1" dirty="0"/>
              <a:t>1500 euro </a:t>
            </a:r>
            <a:r>
              <a:rPr lang="nl-NL" dirty="0"/>
              <a:t>aan de kerk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</a:t>
            </a:r>
          </a:p>
        </p:txBody>
      </p:sp>
      <p:pic>
        <p:nvPicPr>
          <p:cNvPr id="4" name="Afbeelding 3" descr="Afbeelding met tekst, Lettertype, logo, Graphics&#10;&#10;Automatisch gegenereerde beschrijving">
            <a:extLst>
              <a:ext uri="{FF2B5EF4-FFF2-40B4-BE49-F238E27FC236}">
                <a16:creationId xmlns:a16="http://schemas.microsoft.com/office/drawing/2014/main" id="{348E4390-8AD7-C37C-5BCA-3B35AD2731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350" y="0"/>
            <a:ext cx="4438650" cy="12192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12274123-9DBD-3633-0E97-65E391B544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016802"/>
              </p:ext>
            </p:extLst>
          </p:nvPr>
        </p:nvGraphicFramePr>
        <p:xfrm>
          <a:off x="838200" y="3428999"/>
          <a:ext cx="10515601" cy="2569372"/>
        </p:xfrm>
        <a:graphic>
          <a:graphicData uri="http://schemas.openxmlformats.org/drawingml/2006/table">
            <a:tbl>
              <a:tblPr/>
              <a:tblGrid>
                <a:gridCol w="6725195">
                  <a:extLst>
                    <a:ext uri="{9D8B030D-6E8A-4147-A177-3AD203B41FA5}">
                      <a16:colId xmlns:a16="http://schemas.microsoft.com/office/drawing/2014/main" val="151258748"/>
                    </a:ext>
                  </a:extLst>
                </a:gridCol>
                <a:gridCol w="1576299">
                  <a:extLst>
                    <a:ext uri="{9D8B030D-6E8A-4147-A177-3AD203B41FA5}">
                      <a16:colId xmlns:a16="http://schemas.microsoft.com/office/drawing/2014/main" val="989388642"/>
                    </a:ext>
                  </a:extLst>
                </a:gridCol>
                <a:gridCol w="315389">
                  <a:extLst>
                    <a:ext uri="{9D8B030D-6E8A-4147-A177-3AD203B41FA5}">
                      <a16:colId xmlns:a16="http://schemas.microsoft.com/office/drawing/2014/main" val="89786578"/>
                    </a:ext>
                  </a:extLst>
                </a:gridCol>
                <a:gridCol w="1576299">
                  <a:extLst>
                    <a:ext uri="{9D8B030D-6E8A-4147-A177-3AD203B41FA5}">
                      <a16:colId xmlns:a16="http://schemas.microsoft.com/office/drawing/2014/main" val="1199225197"/>
                    </a:ext>
                  </a:extLst>
                </a:gridCol>
                <a:gridCol w="322419">
                  <a:extLst>
                    <a:ext uri="{9D8B030D-6E8A-4147-A177-3AD203B41FA5}">
                      <a16:colId xmlns:a16="http://schemas.microsoft.com/office/drawing/2014/main" val="2251782523"/>
                    </a:ext>
                  </a:extLst>
                </a:gridCol>
              </a:tblGrid>
              <a:tr h="460683"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b="1">
                          <a:solidFill>
                            <a:srgbClr val="FFFFFF"/>
                          </a:solidFill>
                          <a:effectLst/>
                        </a:rPr>
                        <a:t>Netto kosten van een periodieke gift in 2025 (voorlopig)</a:t>
                      </a:r>
                    </a:p>
                  </a:txBody>
                  <a:tcPr marL="95250" marR="95250" marT="47625" marB="476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948580"/>
                  </a:ext>
                </a:extLst>
              </a:tr>
              <a:tr h="413189">
                <a:tc>
                  <a:txBody>
                    <a:bodyPr/>
                    <a:lstStyle/>
                    <a:p>
                      <a:pPr algn="l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Gift(en) per jaar</a:t>
                      </a:r>
                    </a:p>
                  </a:txBody>
                  <a:tcPr marL="47625" marR="4762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4762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4762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€ 1.500</a:t>
                      </a:r>
                    </a:p>
                  </a:txBody>
                  <a:tcPr marL="47625" marR="4762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4762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217757"/>
                  </a:ext>
                </a:extLst>
              </a:tr>
              <a:tr h="413189">
                <a:tc>
                  <a:txBody>
                    <a:bodyPr/>
                    <a:lstStyle/>
                    <a:p>
                      <a:pPr algn="l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Aftrekbaar </a:t>
                      </a:r>
                    </a:p>
                  </a:txBody>
                  <a:tcPr marL="47625" marR="4762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€ 1.500</a:t>
                      </a:r>
                    </a:p>
                  </a:txBody>
                  <a:tcPr marL="47625" marR="4762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4762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4762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4762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855870"/>
                  </a:ext>
                </a:extLst>
              </a:tr>
              <a:tr h="413189">
                <a:tc>
                  <a:txBody>
                    <a:bodyPr/>
                    <a:lstStyle/>
                    <a:p>
                      <a:pPr algn="l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Aftrek in box 1</a:t>
                      </a:r>
                    </a:p>
                  </a:txBody>
                  <a:tcPr marL="47625" marR="4762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€ 1.500</a:t>
                      </a:r>
                    </a:p>
                  </a:txBody>
                  <a:tcPr marL="47625" marR="4762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4762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4762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4762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993997"/>
                  </a:ext>
                </a:extLst>
              </a:tr>
              <a:tr h="413189">
                <a:tc>
                  <a:txBody>
                    <a:bodyPr/>
                    <a:lstStyle/>
                    <a:p>
                      <a:pPr algn="l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Belasting teruggave</a:t>
                      </a:r>
                    </a:p>
                  </a:txBody>
                  <a:tcPr marL="47625" marR="4762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4762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4762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€ 326</a:t>
                      </a:r>
                    </a:p>
                  </a:txBody>
                  <a:tcPr marL="47625" marR="4762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nl-NL">
                          <a:solidFill>
                            <a:srgbClr val="333333"/>
                          </a:solidFill>
                          <a:effectLst/>
                        </a:rPr>
                        <a:t>–</a:t>
                      </a:r>
                    </a:p>
                  </a:txBody>
                  <a:tcPr marL="47625" marR="4762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438087"/>
                  </a:ext>
                </a:extLst>
              </a:tr>
              <a:tr h="455933">
                <a:tc>
                  <a:txBody>
                    <a:bodyPr/>
                    <a:lstStyle/>
                    <a:p>
                      <a:pPr algn="l" fontAlgn="base"/>
                      <a:r>
                        <a:rPr lang="nl-NL" b="1">
                          <a:solidFill>
                            <a:srgbClr val="333333"/>
                          </a:solidFill>
                          <a:effectLst/>
                        </a:rPr>
                        <a:t>Netto kosten</a:t>
                      </a:r>
                    </a:p>
                  </a:txBody>
                  <a:tcPr marL="47625" marR="4762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 b="1">
                          <a:solidFill>
                            <a:srgbClr val="333333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4762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 b="1">
                          <a:solidFill>
                            <a:srgbClr val="333333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4762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nl-NL" b="1">
                          <a:solidFill>
                            <a:srgbClr val="333333"/>
                          </a:solidFill>
                          <a:effectLst/>
                        </a:rPr>
                        <a:t>€ 1.174</a:t>
                      </a:r>
                    </a:p>
                  </a:txBody>
                  <a:tcPr marL="47625" marR="47625" marT="28575" marB="28575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>
                      <a:noFill/>
                    </a:lnL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29298374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112EC044-B42F-4B47-11B0-B147D1AFE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149" y="3128217"/>
            <a:ext cx="18179083" cy="660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nl-NL" alt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424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10FB8-CCEC-C1C9-50B9-6A9DB71D5E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C6096B-B0DE-A8A1-B62B-D297007A0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7872" y="900904"/>
            <a:ext cx="10515600" cy="1325563"/>
          </a:xfrm>
        </p:spPr>
        <p:txBody>
          <a:bodyPr/>
          <a:lstStyle/>
          <a:p>
            <a:r>
              <a:rPr lang="nl-NL" dirty="0"/>
              <a:t>Periodieke gift: hoe verschil berekenen?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C691E0-D732-B547-4FE0-9EF76134E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3985" y="193506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>
                <a:hlinkClick r:id="rId2"/>
              </a:rPr>
              <a:t>www.berekenhet.nl/giften/periodieke-giften.html</a:t>
            </a:r>
            <a:r>
              <a:rPr lang="nl-NL" dirty="0"/>
              <a:t> 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 descr="Afbeelding met tekst, schermopname, software, Webpagina&#10;&#10;Automatisch gegenereerde beschrijving">
            <a:extLst>
              <a:ext uri="{FF2B5EF4-FFF2-40B4-BE49-F238E27FC236}">
                <a16:creationId xmlns:a16="http://schemas.microsoft.com/office/drawing/2014/main" id="{269B5D78-9D98-9F05-2D93-B9E9E2B7E9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6996" y="2506662"/>
            <a:ext cx="5661369" cy="4351338"/>
          </a:xfrm>
          <a:prstGeom prst="rect">
            <a:avLst/>
          </a:prstGeom>
        </p:spPr>
      </p:pic>
      <p:pic>
        <p:nvPicPr>
          <p:cNvPr id="4" name="Afbeelding 3" descr="Afbeelding met tekst, Lettertype, logo, Graphics&#10;&#10;Automatisch gegenereerde beschrijving">
            <a:extLst>
              <a:ext uri="{FF2B5EF4-FFF2-40B4-BE49-F238E27FC236}">
                <a16:creationId xmlns:a16="http://schemas.microsoft.com/office/drawing/2014/main" id="{6AD47366-9517-8D36-3883-FB41E2BA245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350" y="0"/>
            <a:ext cx="4438650" cy="121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8854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6B72E2-A0CC-96D6-0447-96CF4F9ACD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587541-8A23-4934-6181-1063D554D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9631"/>
            <a:ext cx="10515600" cy="1325563"/>
          </a:xfrm>
        </p:spPr>
        <p:txBody>
          <a:bodyPr/>
          <a:lstStyle/>
          <a:p>
            <a:r>
              <a:rPr lang="nl-NL" dirty="0"/>
              <a:t>Periodieke gift aan de kerk: wat heb je nodig?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7612AE-EB7F-EDAC-6D70-E3D4CA4D3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8831"/>
            <a:ext cx="10515600" cy="4351338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nl-NL" dirty="0"/>
              <a:t>Maak gebruik van het formulier van het college.</a:t>
            </a:r>
          </a:p>
          <a:p>
            <a:pPr marL="514350" indent="-514350">
              <a:buAutoNum type="arabicParenR"/>
            </a:pPr>
            <a:r>
              <a:rPr lang="nl-NL" dirty="0"/>
              <a:t>Toezegging voor 5 jaar</a:t>
            </a:r>
          </a:p>
          <a:p>
            <a:pPr marL="514350" indent="-514350">
              <a:buAutoNum type="arabicParenR"/>
            </a:pPr>
            <a:r>
              <a:rPr lang="nl-NL" dirty="0"/>
              <a:t>Gever zelf verantwoordelijk voor het daadwerkelijk schenken aan de ANBI (datum ingang = datum 1</a:t>
            </a:r>
            <a:r>
              <a:rPr lang="nl-NL" baseline="30000" dirty="0"/>
              <a:t>e</a:t>
            </a:r>
            <a:r>
              <a:rPr lang="nl-NL" dirty="0"/>
              <a:t> schenking)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 descr="Afbeelding met tekst, Lettertype, logo, Graphics&#10;&#10;Automatisch gegenereerde beschrijving">
            <a:extLst>
              <a:ext uri="{FF2B5EF4-FFF2-40B4-BE49-F238E27FC236}">
                <a16:creationId xmlns:a16="http://schemas.microsoft.com/office/drawing/2014/main" id="{C7128028-A008-0975-47FB-EB565A47C6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350" y="0"/>
            <a:ext cx="4438650" cy="121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682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8CFEE0-7A8B-2B98-C7CB-B4A4D5A09A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106E6D-76FC-627F-38AA-81A76788F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Periodieke gift aan kerk: FAQ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7DE73A-A2EA-D70A-D47E-ABB6D5F5F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4325"/>
            <a:ext cx="10515600" cy="48361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b="1" dirty="0"/>
              <a:t>1) Kan ik een periodieke gift aan zowel diaconie als de kerk doen?</a:t>
            </a:r>
          </a:p>
          <a:p>
            <a:pPr marL="0" indent="0">
              <a:buNone/>
            </a:pPr>
            <a:r>
              <a:rPr lang="nl-NL" dirty="0"/>
              <a:t>Ja, dat kan, maar dan moet u twee aparte formulieren invullen en dus ook twee aparte bedragen opnemen. De kerk en de diaconie zijn twee afzonderlijke </a:t>
            </a:r>
            <a:r>
              <a:rPr lang="nl-NL" dirty="0" err="1"/>
              <a:t>ANBI’s</a:t>
            </a:r>
            <a:r>
              <a:rPr lang="nl-NL" dirty="0"/>
              <a:t>. </a:t>
            </a:r>
          </a:p>
          <a:p>
            <a:pPr marL="0" indent="0">
              <a:buNone/>
            </a:pPr>
            <a:r>
              <a:rPr lang="nl-NL" b="1" dirty="0"/>
              <a:t>2) Kan ik ook mijn collecten voor de kerk onderdeel maken van de periodieke gift? </a:t>
            </a:r>
          </a:p>
          <a:p>
            <a:pPr marL="0" indent="0">
              <a:buNone/>
            </a:pPr>
            <a:r>
              <a:rPr lang="nl-NL" dirty="0"/>
              <a:t>Ja, dat kan wel, maar u moet dan besluiten om vervolgens de collecten te doen via de app Apostel of via de aankoop van collectebonnen. En dit alles vraagt wel extra administratie voor de CvK.</a:t>
            </a:r>
          </a:p>
          <a:p>
            <a:pPr marL="0" indent="0">
              <a:buNone/>
            </a:pPr>
            <a:r>
              <a:rPr lang="nl-NL" b="1" dirty="0"/>
              <a:t>3) Hoe gaat de kerk met mijn informatie om?</a:t>
            </a:r>
          </a:p>
          <a:p>
            <a:pPr marL="0" indent="0">
              <a:buNone/>
            </a:pPr>
            <a:r>
              <a:rPr lang="nl-NL" dirty="0"/>
              <a:t>We bewaren de informatie conform de wettelijke bewaartermijnen. </a:t>
            </a:r>
          </a:p>
          <a:p>
            <a:pPr marL="0" indent="0">
              <a:buNone/>
            </a:pPr>
            <a:r>
              <a:rPr lang="nl-NL" dirty="0"/>
              <a:t>Meer info op deze link: </a:t>
            </a:r>
            <a:r>
              <a:rPr lang="nl-NL" dirty="0">
                <a:hlinkClick r:id="rId2"/>
              </a:rPr>
              <a:t>http://sliedrecht.protestantsekerk.net/privacyverklaring.aspx</a:t>
            </a:r>
            <a:r>
              <a:rPr lang="nl-NL" dirty="0"/>
              <a:t>  </a:t>
            </a:r>
          </a:p>
        </p:txBody>
      </p:sp>
      <p:pic>
        <p:nvPicPr>
          <p:cNvPr id="4" name="Afbeelding 3" descr="Afbeelding met tekst, Lettertype, logo, Graphics&#10;&#10;Automatisch gegenereerde beschrijving">
            <a:extLst>
              <a:ext uri="{FF2B5EF4-FFF2-40B4-BE49-F238E27FC236}">
                <a16:creationId xmlns:a16="http://schemas.microsoft.com/office/drawing/2014/main" id="{3BE68C24-CC1A-FD77-2801-D8E20E78B9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350" y="0"/>
            <a:ext cx="4438650" cy="121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2000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6775DD-BCF7-DE74-03F6-EA08B8CB45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0F61AE-B6A1-48E6-B122-265538DED1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Periodieke gift aan de kerk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5ADF24C-03D8-A269-A6CD-2EF14287F2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Voor hetzelfde geld geef je meer!</a:t>
            </a:r>
          </a:p>
        </p:txBody>
      </p:sp>
      <p:pic>
        <p:nvPicPr>
          <p:cNvPr id="4" name="Afbeelding 3" descr="Afbeelding met tekst, Lettertype, logo, Graphics&#10;&#10;Automatisch gegenereerde beschrijving">
            <a:extLst>
              <a:ext uri="{FF2B5EF4-FFF2-40B4-BE49-F238E27FC236}">
                <a16:creationId xmlns:a16="http://schemas.microsoft.com/office/drawing/2014/main" id="{B5E3AC44-56F1-F82F-807C-3325D010F5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350" y="0"/>
            <a:ext cx="4438650" cy="121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7510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Kantoorth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</TotalTime>
  <Words>517</Words>
  <Application>Microsoft Office PowerPoint</Application>
  <PresentationFormat>Breedbeeld</PresentationFormat>
  <Paragraphs>90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Office Theme</vt:lpstr>
      <vt:lpstr>Periodieke gift aan de kerk</vt:lpstr>
      <vt:lpstr>Periodieke gift aan de kerk</vt:lpstr>
      <vt:lpstr>Periodieke gift aan de kerk: hoe werkt het?</vt:lpstr>
      <vt:lpstr>Periodieke gift aan de kerk: hoe werkt het?</vt:lpstr>
      <vt:lpstr>Periodieke gift aan de kerk: hoe werkt het?</vt:lpstr>
      <vt:lpstr>Periodieke gift: hoe verschil berekenen?</vt:lpstr>
      <vt:lpstr>Periodieke gift aan de kerk: wat heb je nodig?</vt:lpstr>
      <vt:lpstr>Periodieke gift aan kerk: FAQ</vt:lpstr>
      <vt:lpstr>Periodieke gift aan de kerk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Joost Schelling</dc:creator>
  <cp:lastModifiedBy>Joost Schelling</cp:lastModifiedBy>
  <cp:revision>2</cp:revision>
  <dcterms:created xsi:type="dcterms:W3CDTF">2024-11-09T12:19:11Z</dcterms:created>
  <dcterms:modified xsi:type="dcterms:W3CDTF">2024-11-16T14:06:08Z</dcterms:modified>
</cp:coreProperties>
</file>